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4"/>
  </p:sldMasterIdLst>
  <p:sldIdLst>
    <p:sldId id="256" r:id="rId5"/>
    <p:sldId id="265" r:id="rId6"/>
    <p:sldId id="263" r:id="rId7"/>
    <p:sldId id="267" r:id="rId8"/>
    <p:sldId id="269" r:id="rId9"/>
    <p:sldId id="274" r:id="rId10"/>
    <p:sldId id="281" r:id="rId11"/>
    <p:sldId id="280" r:id="rId12"/>
    <p:sldId id="282" r:id="rId13"/>
    <p:sldId id="276" r:id="rId14"/>
    <p:sldId id="277" r:id="rId15"/>
    <p:sldId id="278" r:id="rId16"/>
    <p:sldId id="279" r:id="rId17"/>
    <p:sldId id="283" r:id="rId18"/>
    <p:sldId id="284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2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3.jpe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02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61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55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8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696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512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11/2/2022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674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11/2/2022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191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11/2/2022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778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347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33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11/2/2022</a:t>
            </a:fld>
            <a:endParaRPr lang="en-US" sz="10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67096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5400" b="1" kern="1200" spc="1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 spc="7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 spc="7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 spc="7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 spc="7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5137BC6F-A6A9-4D5E-A7EA-FF97BF926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6A8CDB0-6B62-4C12-9DA7-DB959086C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1F02AAA-3C40-1751-F369-CB1D5E44CF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39" y="3284185"/>
            <a:ext cx="7315200" cy="1800013"/>
          </a:xfrm>
        </p:spPr>
        <p:txBody>
          <a:bodyPr>
            <a:normAutofit/>
          </a:bodyPr>
          <a:lstStyle/>
          <a:p>
            <a:pPr algn="l"/>
            <a:r>
              <a:rPr lang="en-US" altLang="ko-KR"/>
              <a:t>Game Team 1</a:t>
            </a:r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19FC26-FF0B-381F-546A-8F35BBA1D9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1300" y="5150874"/>
            <a:ext cx="3424767" cy="1505571"/>
          </a:xfrm>
        </p:spPr>
        <p:txBody>
          <a:bodyPr>
            <a:noAutofit/>
          </a:bodyPr>
          <a:lstStyle/>
          <a:p>
            <a:pPr algn="r"/>
            <a:r>
              <a:rPr lang="en-US" altLang="ko-KR" sz="2000"/>
              <a:t>201911454 </a:t>
            </a:r>
            <a:r>
              <a:rPr lang="ko-KR" altLang="en-US" sz="2000"/>
              <a:t>김범규</a:t>
            </a:r>
            <a:endParaRPr lang="en-US" altLang="ko-KR" sz="2000"/>
          </a:p>
          <a:p>
            <a:pPr algn="r"/>
            <a:r>
              <a:rPr lang="en-US" altLang="ko-KR" sz="2000"/>
              <a:t>202213205 </a:t>
            </a:r>
            <a:r>
              <a:rPr lang="ko-KR" altLang="en-US" sz="2000"/>
              <a:t>박성제</a:t>
            </a:r>
            <a:endParaRPr lang="en-US" altLang="ko-KR" sz="2000"/>
          </a:p>
          <a:p>
            <a:pPr algn="r"/>
            <a:r>
              <a:rPr lang="en-US" altLang="ko-KR" sz="2000"/>
              <a:t>202213356 </a:t>
            </a:r>
            <a:r>
              <a:rPr lang="ko-KR" altLang="en-US" sz="2000"/>
              <a:t>이문빈</a:t>
            </a:r>
          </a:p>
        </p:txBody>
      </p:sp>
      <p:grpSp>
        <p:nvGrpSpPr>
          <p:cNvPr id="74" name="Decorative Circles">
            <a:extLst>
              <a:ext uri="{FF2B5EF4-FFF2-40B4-BE49-F238E27FC236}">
                <a16:creationId xmlns:a16="http://schemas.microsoft.com/office/drawing/2014/main" id="{87DC5ECA-BA48-42B8-B5DF-3561DAE2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68271" y="1901154"/>
            <a:ext cx="9049452" cy="847077"/>
            <a:chOff x="2768271" y="1901154"/>
            <a:chExt cx="9049452" cy="847077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7DBDC0B-1F11-47FC-A116-E6796E7F1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859169" y="1977248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9196B33-F412-4E7B-A5CD-7B94A59B2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77683" y="2018806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B4D2990A-DB1E-4B21-BFFC-9AFC42A56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768271" y="235440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62984656-9CAA-410A-AEB7-AB3DAC006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90988" y="1901154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422E61-EDC6-4628-99E8-6A6626FBB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24547" y="2281790"/>
              <a:ext cx="466441" cy="46644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BEF0976-B926-43FF-BF87-9DD04FAF61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4401" y="1998740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2" name="Oval 2">
            <a:extLst>
              <a:ext uri="{FF2B5EF4-FFF2-40B4-BE49-F238E27FC236}">
                <a16:creationId xmlns:a16="http://schemas.microsoft.com/office/drawing/2014/main" id="{9B38358D-3EAD-4964-8A61-E7DF9F4D6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0"/>
            <a:ext cx="2861965" cy="3133761"/>
          </a:xfrm>
          <a:custGeom>
            <a:avLst/>
            <a:gdLst>
              <a:gd name="connsiteX0" fmla="*/ 152193 w 2976254"/>
              <a:gd name="connsiteY0" fmla="*/ 0 h 3258904"/>
              <a:gd name="connsiteX1" fmla="*/ 2976254 w 2976254"/>
              <a:gd name="connsiteY1" fmla="*/ 0 h 3258904"/>
              <a:gd name="connsiteX2" fmla="*/ 2976254 w 2976254"/>
              <a:gd name="connsiteY2" fmla="*/ 3192289 h 3258904"/>
              <a:gd name="connsiteX3" fmla="*/ 2908439 w 2976254"/>
              <a:gd name="connsiteY3" fmla="*/ 3209726 h 3258904"/>
              <a:gd name="connsiteX4" fmla="*/ 2420603 w 2976254"/>
              <a:gd name="connsiteY4" fmla="*/ 3258904 h 3258904"/>
              <a:gd name="connsiteX5" fmla="*/ 0 w 2976254"/>
              <a:gd name="connsiteY5" fmla="*/ 838301 h 3258904"/>
              <a:gd name="connsiteX6" fmla="*/ 108826 w 2976254"/>
              <a:gd name="connsiteY6" fmla="*/ 118488 h 3258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76254" h="3258904">
                <a:moveTo>
                  <a:pt x="152193" y="0"/>
                </a:moveTo>
                <a:lnTo>
                  <a:pt x="2976254" y="0"/>
                </a:lnTo>
                <a:lnTo>
                  <a:pt x="2976254" y="3192289"/>
                </a:lnTo>
                <a:lnTo>
                  <a:pt x="2908439" y="3209726"/>
                </a:lnTo>
                <a:cubicBezTo>
                  <a:pt x="2750864" y="3241971"/>
                  <a:pt x="2587711" y="3258904"/>
                  <a:pt x="2420603" y="3258904"/>
                </a:cubicBezTo>
                <a:cubicBezTo>
                  <a:pt x="1083741" y="3258904"/>
                  <a:pt x="0" y="2175163"/>
                  <a:pt x="0" y="838301"/>
                </a:cubicBezTo>
                <a:cubicBezTo>
                  <a:pt x="0" y="587639"/>
                  <a:pt x="38100" y="345877"/>
                  <a:pt x="108826" y="11848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Graphic 83">
            <a:extLst>
              <a:ext uri="{FF2B5EF4-FFF2-40B4-BE49-F238E27FC236}">
                <a16:creationId xmlns:a16="http://schemas.microsoft.com/office/drawing/2014/main" id="{75B3D40C-E699-4A2F-A6AF-C9595B188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21591" y="136523"/>
            <a:ext cx="2488333" cy="24883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E244412-DD14-2319-1461-D8A08EBE66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625" r="16624" b="-1"/>
          <a:stretch/>
        </p:blipFill>
        <p:spPr>
          <a:xfrm>
            <a:off x="3758608" y="55816"/>
            <a:ext cx="3110327" cy="3110327"/>
          </a:xfrm>
          <a:custGeom>
            <a:avLst/>
            <a:gdLst/>
            <a:ahLst/>
            <a:cxnLst/>
            <a:rect l="l" t="t" r="r" b="b"/>
            <a:pathLst>
              <a:path w="3111160" h="3111160">
                <a:moveTo>
                  <a:pt x="1555580" y="0"/>
                </a:moveTo>
                <a:cubicBezTo>
                  <a:pt x="2414703" y="0"/>
                  <a:pt x="3111160" y="696457"/>
                  <a:pt x="3111160" y="1555580"/>
                </a:cubicBezTo>
                <a:cubicBezTo>
                  <a:pt x="3111160" y="2414703"/>
                  <a:pt x="2414703" y="3111160"/>
                  <a:pt x="1555580" y="3111160"/>
                </a:cubicBezTo>
                <a:cubicBezTo>
                  <a:pt x="696457" y="3111160"/>
                  <a:pt x="0" y="2414703"/>
                  <a:pt x="0" y="1555580"/>
                </a:cubicBezTo>
                <a:cubicBezTo>
                  <a:pt x="0" y="696457"/>
                  <a:pt x="696457" y="0"/>
                  <a:pt x="1555580" y="0"/>
                </a:cubicBezTo>
                <a:close/>
              </a:path>
            </a:pathLst>
          </a:custGeom>
        </p:spPr>
      </p:pic>
      <p:sp>
        <p:nvSpPr>
          <p:cNvPr id="86" name="Oval 3">
            <a:extLst>
              <a:ext uri="{FF2B5EF4-FFF2-40B4-BE49-F238E27FC236}">
                <a16:creationId xmlns:a16="http://schemas.microsoft.com/office/drawing/2014/main" id="{3E1473EE-EB51-460F-88CB-A89770EA1A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118082" y="0"/>
            <a:ext cx="4408870" cy="2474031"/>
          </a:xfrm>
          <a:custGeom>
            <a:avLst/>
            <a:gdLst>
              <a:gd name="connsiteX0" fmla="*/ 18128 w 4408870"/>
              <a:gd name="connsiteY0" fmla="*/ 0 h 2474031"/>
              <a:gd name="connsiteX1" fmla="*/ 4390742 w 4408870"/>
              <a:gd name="connsiteY1" fmla="*/ 0 h 2474031"/>
              <a:gd name="connsiteX2" fmla="*/ 4397489 w 4408870"/>
              <a:gd name="connsiteY2" fmla="*/ 44205 h 2474031"/>
              <a:gd name="connsiteX3" fmla="*/ 4408870 w 4408870"/>
              <a:gd name="connsiteY3" fmla="*/ 269596 h 2474031"/>
              <a:gd name="connsiteX4" fmla="*/ 2204435 w 4408870"/>
              <a:gd name="connsiteY4" fmla="*/ 2474031 h 2474031"/>
              <a:gd name="connsiteX5" fmla="*/ 0 w 4408870"/>
              <a:gd name="connsiteY5" fmla="*/ 269596 h 2474031"/>
              <a:gd name="connsiteX6" fmla="*/ 11381 w 4408870"/>
              <a:gd name="connsiteY6" fmla="*/ 44205 h 2474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8870" h="2474031">
                <a:moveTo>
                  <a:pt x="18128" y="0"/>
                </a:moveTo>
                <a:lnTo>
                  <a:pt x="4390742" y="0"/>
                </a:lnTo>
                <a:lnTo>
                  <a:pt x="4397489" y="44205"/>
                </a:lnTo>
                <a:cubicBezTo>
                  <a:pt x="4405015" y="118312"/>
                  <a:pt x="4408870" y="193504"/>
                  <a:pt x="4408870" y="269596"/>
                </a:cubicBezTo>
                <a:cubicBezTo>
                  <a:pt x="4408870" y="1487072"/>
                  <a:pt x="3421911" y="2474031"/>
                  <a:pt x="2204435" y="2474031"/>
                </a:cubicBezTo>
                <a:cubicBezTo>
                  <a:pt x="986959" y="2474031"/>
                  <a:pt x="0" y="1487072"/>
                  <a:pt x="0" y="269596"/>
                </a:cubicBezTo>
                <a:cubicBezTo>
                  <a:pt x="0" y="193504"/>
                  <a:pt x="3855" y="118312"/>
                  <a:pt x="11381" y="4420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8" name="Graphic 87">
            <a:extLst>
              <a:ext uri="{FF2B5EF4-FFF2-40B4-BE49-F238E27FC236}">
                <a16:creationId xmlns:a16="http://schemas.microsoft.com/office/drawing/2014/main" id="{37F96C65-BB30-400F-97AA-169D08FC7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4832" t="48375" r="13582" b="10444"/>
          <a:stretch/>
        </p:blipFill>
        <p:spPr>
          <a:xfrm flipH="1">
            <a:off x="7134037" y="0"/>
            <a:ext cx="4368276" cy="2512937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:a16="http://schemas.microsoft.com/office/drawing/2014/main" id="{8908065C-CAB5-E4FB-B81D-8B0D22C3E2E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1" r="8527" b="16211"/>
          <a:stretch/>
        </p:blipFill>
        <p:spPr>
          <a:xfrm>
            <a:off x="10665162" y="5352428"/>
            <a:ext cx="1526838" cy="1505572"/>
          </a:xfrm>
          <a:custGeom>
            <a:avLst/>
            <a:gdLst/>
            <a:ahLst/>
            <a:cxnLst/>
            <a:rect l="l" t="t" r="r" b="b"/>
            <a:pathLst>
              <a:path w="3182927" h="3638922">
                <a:moveTo>
                  <a:pt x="2030698" y="0"/>
                </a:moveTo>
                <a:cubicBezTo>
                  <a:pt x="2451269" y="0"/>
                  <a:pt x="2841979" y="127853"/>
                  <a:pt x="3166081" y="346811"/>
                </a:cubicBezTo>
                <a:lnTo>
                  <a:pt x="3182927" y="359409"/>
                </a:lnTo>
                <a:lnTo>
                  <a:pt x="3182927" y="3638922"/>
                </a:lnTo>
                <a:lnTo>
                  <a:pt x="794132" y="3638922"/>
                </a:lnTo>
                <a:lnTo>
                  <a:pt x="738985" y="3597684"/>
                </a:lnTo>
                <a:cubicBezTo>
                  <a:pt x="287668" y="3225224"/>
                  <a:pt x="0" y="2661556"/>
                  <a:pt x="0" y="2030698"/>
                </a:cubicBezTo>
                <a:cubicBezTo>
                  <a:pt x="0" y="909174"/>
                  <a:pt x="909174" y="0"/>
                  <a:pt x="2030698" y="0"/>
                </a:cubicBezTo>
                <a:close/>
              </a:path>
            </a:pathLst>
          </a:cu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9FDDF07-D0CC-4C3C-F08C-0FC0A3B8BE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02313" y="2759499"/>
            <a:ext cx="585605" cy="524686"/>
          </a:xfrm>
          <a:prstGeom prst="rect">
            <a:avLst/>
          </a:prstGeom>
        </p:spPr>
      </p:pic>
      <p:sp>
        <p:nvSpPr>
          <p:cNvPr id="7" name="부제목 2">
            <a:extLst>
              <a:ext uri="{FF2B5EF4-FFF2-40B4-BE49-F238E27FC236}">
                <a16:creationId xmlns:a16="http://schemas.microsoft.com/office/drawing/2014/main" id="{82A1C0AF-7A13-A748-C335-5533F4783A02}"/>
              </a:ext>
            </a:extLst>
          </p:cNvPr>
          <p:cNvSpPr txBox="1">
            <a:spLocks/>
          </p:cNvSpPr>
          <p:nvPr/>
        </p:nvSpPr>
        <p:spPr>
          <a:xfrm>
            <a:off x="3426942" y="4904730"/>
            <a:ext cx="1886830" cy="950715"/>
          </a:xfrm>
          <a:prstGeom prst="rect">
            <a:avLst/>
          </a:prstGeom>
        </p:spPr>
        <p:txBody>
          <a:bodyPr lIns="109728" tIns="109728" rIns="109728" bIns="91440">
            <a:noAutofit/>
          </a:bodyPr>
          <a:lstStyle>
            <a:lvl1pPr marL="0" indent="0" algn="ctr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20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8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None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2800"/>
              <a:t>중간발표</a:t>
            </a:r>
          </a:p>
        </p:txBody>
      </p:sp>
    </p:spTree>
    <p:extLst>
      <p:ext uri="{BB962C8B-B14F-4D97-AF65-F5344CB8AC3E}">
        <p14:creationId xmlns:p14="http://schemas.microsoft.com/office/powerpoint/2010/main" val="3708675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37372B-6531-93C3-853F-00C215B6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튜토리얼 대화 코드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9230931-D3B0-114A-92B4-F88799EFE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836" y="2138722"/>
            <a:ext cx="8354775" cy="355332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8592E16-CBA2-65B9-220E-22C2CF7E1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836" y="1479999"/>
            <a:ext cx="8440328" cy="524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374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AC979-B651-35FC-2715-07B99EF1D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몬스터 스폰 코드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96F30FF-0F78-12C5-0FB4-F14123016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094" y="1690689"/>
            <a:ext cx="7769650" cy="348271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61BDCCA-92EB-9BF5-1B2A-86BBE8B45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9273" y="1684600"/>
            <a:ext cx="8950670" cy="381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267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08A218-8F03-C8BF-C821-FB1FBCB8B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오브젝트 풀링 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BBCAD9B-3266-34B9-E1AE-F45A6F692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550" y="1871248"/>
            <a:ext cx="8830907" cy="447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42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72799C-8376-FCEE-8537-52A6FAFF2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000"/>
              <a:t>레벨업 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BD15429-0DB1-A520-5658-48BC548CC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999" y="2081719"/>
            <a:ext cx="6452845" cy="415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06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EF5EF-A31F-A05A-ECB9-0073A710F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개발계획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528A2A-3E47-BF59-7D0F-5E3558320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932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77F2A-4E90-A48C-1245-68B96F450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Q&amp;A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CD089E-812B-5160-8D51-E0B37A7EB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69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2CEF90-B965-7795-B6B4-2CE5DFEA0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4089E4-8389-8BEE-8E52-E329B2F60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게임 소개</a:t>
            </a:r>
            <a:endParaRPr lang="en-US" altLang="ko-KR"/>
          </a:p>
          <a:p>
            <a:r>
              <a:rPr lang="ko-KR" altLang="en-US"/>
              <a:t>순서도</a:t>
            </a:r>
            <a:endParaRPr lang="en-US" altLang="ko-KR"/>
          </a:p>
          <a:p>
            <a:r>
              <a:rPr lang="ko-KR" altLang="en-US"/>
              <a:t>구조도</a:t>
            </a:r>
            <a:endParaRPr lang="en-US" altLang="ko-KR"/>
          </a:p>
          <a:p>
            <a:r>
              <a:rPr lang="ko-KR" altLang="en-US"/>
              <a:t>개발 현황</a:t>
            </a:r>
            <a:endParaRPr lang="en-US" altLang="ko-KR"/>
          </a:p>
          <a:p>
            <a:r>
              <a:rPr lang="ko-KR" altLang="en-US"/>
              <a:t>개발 계획</a:t>
            </a:r>
            <a:endParaRPr lang="en-US" altLang="ko-KR"/>
          </a:p>
          <a:p>
            <a:r>
              <a:rPr lang="en-US" altLang="ko-KR"/>
              <a:t>Q&amp;A</a:t>
            </a:r>
          </a:p>
          <a:p>
            <a:endParaRPr lang="en-US" altLang="ko-KR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119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5" name="Rectangle 2058">
            <a:extLst>
              <a:ext uri="{FF2B5EF4-FFF2-40B4-BE49-F238E27FC236}">
                <a16:creationId xmlns:a16="http://schemas.microsoft.com/office/drawing/2014/main" id="{7D0C7BAC-A9A7-4A90-8672-2EBEC5D6C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6" name="Rectangle 2060">
            <a:extLst>
              <a:ext uri="{FF2B5EF4-FFF2-40B4-BE49-F238E27FC236}">
                <a16:creationId xmlns:a16="http://schemas.microsoft.com/office/drawing/2014/main" id="{F596CC8E-63AE-4FBB-B170-725D8CC843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DBCCD8-7138-54FF-300E-8D4C37D86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39" y="3428999"/>
            <a:ext cx="6168331" cy="2747963"/>
          </a:xfrm>
        </p:spPr>
        <p:txBody>
          <a:bodyPr anchor="t">
            <a:normAutofit/>
          </a:bodyPr>
          <a:lstStyle/>
          <a:p>
            <a:r>
              <a:rPr lang="ko-KR" altLang="en-US" sz="2400"/>
              <a:t>장르</a:t>
            </a:r>
            <a:r>
              <a:rPr lang="en-US" altLang="ko-KR" sz="2400"/>
              <a:t>: </a:t>
            </a:r>
            <a:r>
              <a:rPr lang="ko-KR" altLang="en-US" sz="2400"/>
              <a:t>캐주얼</a:t>
            </a:r>
            <a:r>
              <a:rPr lang="en-US" altLang="ko-KR" sz="2400"/>
              <a:t>, </a:t>
            </a:r>
            <a:r>
              <a:rPr lang="ko-KR" altLang="en-US" sz="2400"/>
              <a:t>액션</a:t>
            </a:r>
            <a:r>
              <a:rPr lang="en-US" altLang="ko-KR" sz="2400"/>
              <a:t>, </a:t>
            </a:r>
            <a:r>
              <a:rPr lang="ko-KR" altLang="en-US" sz="2400" err="1"/>
              <a:t>핵앤슬래시</a:t>
            </a:r>
            <a:endParaRPr lang="en-US" altLang="ko-KR" sz="2400"/>
          </a:p>
          <a:p>
            <a:r>
              <a:rPr lang="ko-KR" altLang="en-US" sz="2400"/>
              <a:t>윈도우</a:t>
            </a:r>
            <a:r>
              <a:rPr lang="en-US" altLang="ko-KR" sz="2400"/>
              <a:t>/</a:t>
            </a:r>
            <a:r>
              <a:rPr lang="ko-KR" altLang="en-US" sz="2400"/>
              <a:t>안드로이드</a:t>
            </a:r>
            <a:r>
              <a:rPr lang="en-US" altLang="ko-KR" sz="2400"/>
              <a:t>/iOS</a:t>
            </a:r>
          </a:p>
          <a:p>
            <a:r>
              <a:rPr lang="en-US" altLang="ko-KR" sz="2400"/>
              <a:t>1</a:t>
            </a:r>
            <a:r>
              <a:rPr lang="ko-KR" altLang="en-US" sz="2400"/>
              <a:t>인</a:t>
            </a:r>
            <a:r>
              <a:rPr lang="en-US" altLang="ko-KR" sz="2400"/>
              <a:t>/2</a:t>
            </a:r>
            <a:r>
              <a:rPr lang="ko-KR" altLang="en-US" sz="2400"/>
              <a:t>인 플레이</a:t>
            </a:r>
            <a:endParaRPr lang="en-US" altLang="ko-KR" sz="2400"/>
          </a:p>
          <a:p>
            <a:r>
              <a:rPr lang="ko-KR" altLang="en-US" sz="2400" err="1"/>
              <a:t>탑다운</a:t>
            </a:r>
            <a:r>
              <a:rPr lang="ko-KR" altLang="en-US" sz="2400"/>
              <a:t> 시점에서 몰려오는 적을</a:t>
            </a:r>
            <a:br>
              <a:rPr lang="en-US" altLang="ko-KR" sz="2400"/>
            </a:br>
            <a:r>
              <a:rPr lang="ko-KR" altLang="en-US" sz="2400"/>
              <a:t>처치하며 성장하는 게임</a:t>
            </a:r>
            <a:endParaRPr lang="en-US" altLang="ko-KR" sz="2400"/>
          </a:p>
        </p:txBody>
      </p:sp>
      <p:grpSp>
        <p:nvGrpSpPr>
          <p:cNvPr id="2087" name="decorative circles">
            <a:extLst>
              <a:ext uri="{FF2B5EF4-FFF2-40B4-BE49-F238E27FC236}">
                <a16:creationId xmlns:a16="http://schemas.microsoft.com/office/drawing/2014/main" id="{844DB1CD-B507-4DAC-B2EA-076521D31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132461" y="220046"/>
            <a:ext cx="3455469" cy="4723381"/>
            <a:chOff x="8132461" y="220046"/>
            <a:chExt cx="3455469" cy="4723381"/>
          </a:xfrm>
        </p:grpSpPr>
        <p:sp>
          <p:nvSpPr>
            <p:cNvPr id="2088" name="Oval 2063">
              <a:extLst>
                <a:ext uri="{FF2B5EF4-FFF2-40B4-BE49-F238E27FC236}">
                  <a16:creationId xmlns:a16="http://schemas.microsoft.com/office/drawing/2014/main" id="{118375C6-0D3C-4E5F-94B3-7EF5BAF06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1858" y="4716692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9" name="Oval 2064">
              <a:extLst>
                <a:ext uri="{FF2B5EF4-FFF2-40B4-BE49-F238E27FC236}">
                  <a16:creationId xmlns:a16="http://schemas.microsoft.com/office/drawing/2014/main" id="{C59FFDA2-3384-4F42-90FE-F082B0578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23226" y="4129921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0" name="Oval 2065">
              <a:extLst>
                <a:ext uri="{FF2B5EF4-FFF2-40B4-BE49-F238E27FC236}">
                  <a16:creationId xmlns:a16="http://schemas.microsoft.com/office/drawing/2014/main" id="{27BA1C62-77DC-4AFA-A864-2FCD22EE6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2461" y="4194350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1" name="Oval 2066">
              <a:extLst>
                <a:ext uri="{FF2B5EF4-FFF2-40B4-BE49-F238E27FC236}">
                  <a16:creationId xmlns:a16="http://schemas.microsoft.com/office/drawing/2014/main" id="{06170D3A-AB46-45E9-84C7-F7612F207E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04744" y="220046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2" name="Oval 2067">
              <a:extLst>
                <a:ext uri="{FF2B5EF4-FFF2-40B4-BE49-F238E27FC236}">
                  <a16:creationId xmlns:a16="http://schemas.microsoft.com/office/drawing/2014/main" id="{DD7FF505-A555-4D6E-87E1-2179E753B1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2" y="397053"/>
              <a:ext cx="346588" cy="346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3" name="Oval 2068">
              <a:extLst>
                <a:ext uri="{FF2B5EF4-FFF2-40B4-BE49-F238E27FC236}">
                  <a16:creationId xmlns:a16="http://schemas.microsoft.com/office/drawing/2014/main" id="{A9E4792C-A3A6-40F9-B0F4-505095EE6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2" y="108730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Download Magic Survival android on PC">
            <a:extLst>
              <a:ext uri="{FF2B5EF4-FFF2-40B4-BE49-F238E27FC236}">
                <a16:creationId xmlns:a16="http://schemas.microsoft.com/office/drawing/2014/main" id="{F1AEA1F6-CAB0-52B7-A86B-F60F47C862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459" b="2540"/>
          <a:stretch/>
        </p:blipFill>
        <p:spPr bwMode="auto">
          <a:xfrm>
            <a:off x="7181865" y="262975"/>
            <a:ext cx="3486122" cy="3486122"/>
          </a:xfrm>
          <a:custGeom>
            <a:avLst/>
            <a:gdLst/>
            <a:ahLst/>
            <a:cxnLst/>
            <a:rect l="l" t="t" r="r" b="b"/>
            <a:pathLst>
              <a:path w="3111160" h="3111160">
                <a:moveTo>
                  <a:pt x="1555580" y="0"/>
                </a:moveTo>
                <a:cubicBezTo>
                  <a:pt x="2414703" y="0"/>
                  <a:pt x="3111160" y="696457"/>
                  <a:pt x="3111160" y="1555580"/>
                </a:cubicBezTo>
                <a:cubicBezTo>
                  <a:pt x="3111160" y="2414703"/>
                  <a:pt x="2414703" y="3111160"/>
                  <a:pt x="1555580" y="3111160"/>
                </a:cubicBezTo>
                <a:cubicBezTo>
                  <a:pt x="696457" y="3111160"/>
                  <a:pt x="0" y="2414703"/>
                  <a:pt x="0" y="1555580"/>
                </a:cubicBezTo>
                <a:cubicBezTo>
                  <a:pt x="0" y="696457"/>
                  <a:pt x="696457" y="0"/>
                  <a:pt x="15555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Vampire Survivors' creator just wanted something to play at the weekend |  Rock Paper Shotgun">
            <a:extLst>
              <a:ext uri="{FF2B5EF4-FFF2-40B4-BE49-F238E27FC236}">
                <a16:creationId xmlns:a16="http://schemas.microsoft.com/office/drawing/2014/main" id="{E32DAEE9-B15F-B584-89E8-DB7F1F8C9B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473"/>
          <a:stretch/>
        </p:blipFill>
        <p:spPr bwMode="auto">
          <a:xfrm>
            <a:off x="9148852" y="3890061"/>
            <a:ext cx="3043153" cy="2967943"/>
          </a:xfrm>
          <a:custGeom>
            <a:avLst/>
            <a:gdLst/>
            <a:ahLst/>
            <a:cxnLst/>
            <a:rect l="l" t="t" r="r" b="b"/>
            <a:pathLst>
              <a:path w="3043153" h="2967943">
                <a:moveTo>
                  <a:pt x="1773859" y="0"/>
                </a:moveTo>
                <a:cubicBezTo>
                  <a:pt x="2263696" y="0"/>
                  <a:pt x="2707161" y="198546"/>
                  <a:pt x="3028166" y="519551"/>
                </a:cubicBezTo>
                <a:lnTo>
                  <a:pt x="3043153" y="536041"/>
                </a:lnTo>
                <a:lnTo>
                  <a:pt x="3043153" y="2967943"/>
                </a:lnTo>
                <a:lnTo>
                  <a:pt x="464817" y="2967943"/>
                </a:lnTo>
                <a:lnTo>
                  <a:pt x="405063" y="2902197"/>
                </a:lnTo>
                <a:cubicBezTo>
                  <a:pt x="152012" y="2595570"/>
                  <a:pt x="0" y="2202466"/>
                  <a:pt x="0" y="1773859"/>
                </a:cubicBezTo>
                <a:cubicBezTo>
                  <a:pt x="0" y="794184"/>
                  <a:pt x="794184" y="0"/>
                  <a:pt x="177385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F6D99286-1AD7-6DE5-C4EC-F91699EBB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3"/>
            <a:ext cx="10773422" cy="1797530"/>
          </a:xfrm>
        </p:spPr>
        <p:txBody>
          <a:bodyPr anchor="t">
            <a:normAutofit/>
          </a:bodyPr>
          <a:lstStyle/>
          <a:p>
            <a:r>
              <a:rPr lang="ko-KR" altLang="en-US" sz="4400"/>
              <a:t>게임 소개</a:t>
            </a:r>
          </a:p>
        </p:txBody>
      </p:sp>
    </p:spTree>
    <p:extLst>
      <p:ext uri="{BB962C8B-B14F-4D97-AF65-F5344CB8AC3E}">
        <p14:creationId xmlns:p14="http://schemas.microsoft.com/office/powerpoint/2010/main" val="306837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29478F-F249-3500-B9D2-4AF7260AB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순서도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5C83C5F-CC8C-3024-5B87-0AA53CA89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926" y="867849"/>
            <a:ext cx="2336148" cy="562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5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731BCA0-B3F9-A416-655D-4029DF22D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971" y="0"/>
            <a:ext cx="6636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053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40370-2598-09AD-449A-BCE1AAE98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구조도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DC13682-9554-C7B1-E036-BE48B67E8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90688"/>
            <a:ext cx="9734216" cy="496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330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B4984C4-CED1-ACDC-0097-6D687D254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198" y="1744458"/>
            <a:ext cx="8445604" cy="4489429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70AA7438-E1D4-5F97-EE70-55B0ABBCF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205946"/>
            <a:ext cx="10659110" cy="1325563"/>
          </a:xfrm>
        </p:spPr>
        <p:txBody>
          <a:bodyPr/>
          <a:lstStyle/>
          <a:p>
            <a:r>
              <a:rPr lang="ko-KR" altLang="en-US" sz="4400"/>
              <a:t>진행상황</a:t>
            </a:r>
          </a:p>
        </p:txBody>
      </p:sp>
    </p:spTree>
    <p:extLst>
      <p:ext uri="{BB962C8B-B14F-4D97-AF65-F5344CB8AC3E}">
        <p14:creationId xmlns:p14="http://schemas.microsoft.com/office/powerpoint/2010/main" val="22831611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pleStory Worlds-왑테 2022-11-01 23-44-59_Trim">
            <a:hlinkClick r:id="" action="ppaction://media"/>
            <a:extLst>
              <a:ext uri="{FF2B5EF4-FFF2-40B4-BE49-F238E27FC236}">
                <a16:creationId xmlns:a16="http://schemas.microsoft.com/office/drawing/2014/main" id="{D6FC931F-C972-C279-972A-2602F74BB4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31845" y="1255413"/>
            <a:ext cx="7728310" cy="434717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58452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82B554-44F4-D10B-C7E2-4A84F407A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1825625"/>
            <a:ext cx="2732079" cy="4351338"/>
          </a:xfrm>
        </p:spPr>
        <p:txBody>
          <a:bodyPr/>
          <a:lstStyle/>
          <a:p>
            <a:r>
              <a:rPr lang="ko-KR" altLang="en-US"/>
              <a:t>튜토리얼</a:t>
            </a:r>
            <a:endParaRPr lang="en-US" altLang="ko-KR"/>
          </a:p>
          <a:p>
            <a:r>
              <a:rPr lang="ko-KR" altLang="en-US"/>
              <a:t>매칭</a:t>
            </a:r>
            <a:r>
              <a:rPr lang="en-US" altLang="ko-KR"/>
              <a:t>, </a:t>
            </a:r>
            <a:r>
              <a:rPr lang="ko-KR" altLang="en-US"/>
              <a:t>인스턴스맵</a:t>
            </a:r>
            <a:endParaRPr lang="en-US" altLang="ko-KR"/>
          </a:p>
          <a:p>
            <a:r>
              <a:rPr lang="ko-KR" altLang="en-US"/>
              <a:t>스탯 </a:t>
            </a:r>
            <a:r>
              <a:rPr lang="en-US" altLang="ko-KR"/>
              <a:t>UI</a:t>
            </a:r>
          </a:p>
          <a:p>
            <a:r>
              <a:rPr lang="ko-KR" altLang="en-US"/>
              <a:t>레벨업</a:t>
            </a:r>
            <a:endParaRPr lang="en-US" altLang="ko-KR"/>
          </a:p>
          <a:p>
            <a:r>
              <a:rPr lang="ko-KR" altLang="en-US"/>
              <a:t>스킬</a:t>
            </a:r>
            <a:r>
              <a:rPr lang="en-US" altLang="ko-KR"/>
              <a:t>(</a:t>
            </a:r>
            <a:r>
              <a:rPr lang="ko-KR" altLang="en-US"/>
              <a:t>일부</a:t>
            </a:r>
            <a:r>
              <a:rPr lang="en-US" altLang="ko-KR"/>
              <a:t>)</a:t>
            </a:r>
          </a:p>
          <a:p>
            <a:r>
              <a:rPr lang="ko-KR" altLang="en-US"/>
              <a:t>몬스터 스폰</a:t>
            </a:r>
            <a:endParaRPr lang="en-US" altLang="ko-KR"/>
          </a:p>
          <a:p>
            <a:r>
              <a:rPr lang="ko-KR" altLang="en-US"/>
              <a:t>몬스터 </a:t>
            </a:r>
            <a:r>
              <a:rPr lang="en-US" altLang="ko-KR"/>
              <a:t>AI</a:t>
            </a:r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1410A9-BF75-CFEB-3605-D1F95029B00E}"/>
              </a:ext>
            </a:extLst>
          </p:cNvPr>
          <p:cNvSpPr txBox="1"/>
          <p:nvPr/>
        </p:nvSpPr>
        <p:spPr>
          <a:xfrm>
            <a:off x="864973" y="922637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구현된 것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37FE28-A611-DF8E-1FF2-E91353F267BF}"/>
              </a:ext>
            </a:extLst>
          </p:cNvPr>
          <p:cNvSpPr txBox="1"/>
          <p:nvPr/>
        </p:nvSpPr>
        <p:spPr>
          <a:xfrm>
            <a:off x="5309140" y="922637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/>
              <a:t>구현 필요함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0680080-88B4-A01A-FC51-2D912BE8084C}"/>
              </a:ext>
            </a:extLst>
          </p:cNvPr>
          <p:cNvSpPr txBox="1">
            <a:spLocks/>
          </p:cNvSpPr>
          <p:nvPr/>
        </p:nvSpPr>
        <p:spPr>
          <a:xfrm>
            <a:off x="5309140" y="1825625"/>
            <a:ext cx="2732079" cy="4351338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20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8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6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 sz="1400" kern="1200" spc="7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/>
              <a:t>스킬</a:t>
            </a:r>
            <a:endParaRPr lang="en-US" altLang="ko-KR"/>
          </a:p>
          <a:p>
            <a:r>
              <a:rPr lang="ko-KR" altLang="en-US"/>
              <a:t>레벨 디자인</a:t>
            </a:r>
            <a:endParaRPr lang="en-US" altLang="ko-KR"/>
          </a:p>
          <a:p>
            <a:r>
              <a:rPr lang="en-US" altLang="ko-KR"/>
              <a:t>DB</a:t>
            </a:r>
          </a:p>
          <a:p>
            <a:r>
              <a:rPr lang="ko-KR" altLang="en-US"/>
              <a:t>상점</a:t>
            </a:r>
            <a:endParaRPr lang="en-US" altLang="ko-KR"/>
          </a:p>
          <a:p>
            <a:r>
              <a:rPr lang="ko-KR" altLang="en-US"/>
              <a:t>랭킹</a:t>
            </a:r>
            <a:endParaRPr lang="en-US" altLang="ko-KR"/>
          </a:p>
          <a:p>
            <a:r>
              <a:rPr lang="ko-KR" altLang="en-US"/>
              <a:t>업적</a:t>
            </a:r>
            <a:endParaRPr lang="en-US" altLang="ko-KR"/>
          </a:p>
          <a:p>
            <a:r>
              <a:rPr lang="ko-KR" altLang="en-US"/>
              <a:t>보스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89525290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DarkSeedLeftStep">
      <a:dk1>
        <a:srgbClr val="000000"/>
      </a:dk1>
      <a:lt1>
        <a:srgbClr val="FFFFFF"/>
      </a:lt1>
      <a:dk2>
        <a:srgbClr val="1C2F32"/>
      </a:dk2>
      <a:lt2>
        <a:srgbClr val="F3F3F0"/>
      </a:lt2>
      <a:accent1>
        <a:srgbClr val="453BE9"/>
      </a:accent1>
      <a:accent2>
        <a:srgbClr val="175BD5"/>
      </a:accent2>
      <a:accent3>
        <a:srgbClr val="27BAE4"/>
      </a:accent3>
      <a:accent4>
        <a:srgbClr val="15C2A1"/>
      </a:accent4>
      <a:accent5>
        <a:srgbClr val="23C562"/>
      </a:accent5>
      <a:accent6>
        <a:srgbClr val="1AC816"/>
      </a:accent6>
      <a:hlink>
        <a:srgbClr val="349E6F"/>
      </a:hlink>
      <a:folHlink>
        <a:srgbClr val="7F7F7F"/>
      </a:folHlink>
    </a:clrScheme>
    <a:fontScheme name="Custom 10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E14D7F540F35B468BA64A314BA30FF0" ma:contentTypeVersion="4" ma:contentTypeDescription="새 문서를 만듭니다." ma:contentTypeScope="" ma:versionID="823feba5b05e19280be375e1066c19b7">
  <xsd:schema xmlns:xsd="http://www.w3.org/2001/XMLSchema" xmlns:xs="http://www.w3.org/2001/XMLSchema" xmlns:p="http://schemas.microsoft.com/office/2006/metadata/properties" xmlns:ns3="b742ef55-5b73-48b8-9e5a-be290748a8af" targetNamespace="http://schemas.microsoft.com/office/2006/metadata/properties" ma:root="true" ma:fieldsID="96ada5517bd0105d5f64dfee587a7b36" ns3:_="">
    <xsd:import namespace="b742ef55-5b73-48b8-9e5a-be290748a8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42ef55-5b73-48b8-9e5a-be290748a8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C6D972B-6AA0-4907-8211-78EF36B3D150}">
  <ds:schemaRefs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dcmitype/"/>
    <ds:schemaRef ds:uri="b742ef55-5b73-48b8-9e5a-be290748a8af"/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C20368BC-359B-4539-B9C4-F3E3B094567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96FD82-5389-4F41-B69C-5C4EF36EBB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742ef55-5b73-48b8-9e5a-be290748a8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2056</TotalTime>
  <Words>95</Words>
  <Application>Microsoft Office PowerPoint</Application>
  <PresentationFormat>와이드스크린</PresentationFormat>
  <Paragraphs>42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Microsoft GothicNeo</vt:lpstr>
      <vt:lpstr>Microsoft GothicNeo Light</vt:lpstr>
      <vt:lpstr>ConfettiVTI</vt:lpstr>
      <vt:lpstr>Game Team 1</vt:lpstr>
      <vt:lpstr>개요</vt:lpstr>
      <vt:lpstr>게임 소개</vt:lpstr>
      <vt:lpstr>순서도</vt:lpstr>
      <vt:lpstr>PowerPoint 프레젠테이션</vt:lpstr>
      <vt:lpstr>구조도</vt:lpstr>
      <vt:lpstr>진행상황</vt:lpstr>
      <vt:lpstr>PowerPoint 프레젠테이션</vt:lpstr>
      <vt:lpstr>PowerPoint 프레젠테이션</vt:lpstr>
      <vt:lpstr>튜토리얼 대화 코드</vt:lpstr>
      <vt:lpstr>몬스터 스폰 코드</vt:lpstr>
      <vt:lpstr>오브젝트 풀링 코드</vt:lpstr>
      <vt:lpstr>레벨업 코드</vt:lpstr>
      <vt:lpstr>개발계획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메이플스토리: 월드</dc:title>
  <dc:creator>이문빈</dc:creator>
  <cp:lastModifiedBy>이문빈</cp:lastModifiedBy>
  <cp:revision>27</cp:revision>
  <dcterms:created xsi:type="dcterms:W3CDTF">2022-09-11T23:11:31Z</dcterms:created>
  <dcterms:modified xsi:type="dcterms:W3CDTF">2022-11-02T09:03:47Z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0x010100BE14D7F540F35B468BA64A314BA30FF0</vt:lpwstr>
  </property>
</Properties>
</file>

<file path=docProps/thumbnail.jpeg>
</file>